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4" r:id="rId1"/>
    <p:sldMasterId id="2147483702" r:id="rId2"/>
    <p:sldMasterId id="2147483686" r:id="rId3"/>
  </p:sldMasterIdLst>
  <p:notesMasterIdLst>
    <p:notesMasterId r:id="rId20"/>
  </p:notesMasterIdLst>
  <p:handoutMasterIdLst>
    <p:handoutMasterId r:id="rId21"/>
  </p:handoutMasterIdLst>
  <p:sldIdLst>
    <p:sldId id="277" r:id="rId4"/>
    <p:sldId id="399" r:id="rId5"/>
    <p:sldId id="400" r:id="rId6"/>
    <p:sldId id="408" r:id="rId7"/>
    <p:sldId id="401" r:id="rId8"/>
    <p:sldId id="402" r:id="rId9"/>
    <p:sldId id="403" r:id="rId10"/>
    <p:sldId id="409" r:id="rId11"/>
    <p:sldId id="421" r:id="rId12"/>
    <p:sldId id="422" r:id="rId13"/>
    <p:sldId id="423" r:id="rId14"/>
    <p:sldId id="424" r:id="rId15"/>
    <p:sldId id="425" r:id="rId16"/>
    <p:sldId id="405" r:id="rId17"/>
    <p:sldId id="406" r:id="rId18"/>
    <p:sldId id="4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D8137"/>
    <a:srgbClr val="BC8F00"/>
    <a:srgbClr val="860000"/>
    <a:srgbClr val="00B0F0"/>
    <a:srgbClr val="1B3F5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074" autoAdjust="0"/>
    <p:restoredTop sz="94660" autoAdjust="0"/>
  </p:normalViewPr>
  <p:slideViewPr>
    <p:cSldViewPr snapToGrid="0">
      <p:cViewPr>
        <p:scale>
          <a:sx n="66" d="100"/>
          <a:sy n="66" d="100"/>
        </p:scale>
        <p:origin x="-1555" y="-5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xmlns=""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xmlns=""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xmlns=""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xmlns=""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xmlns="" val="270909644"/>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xmlns="" val="3227159557"/>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xmlns="" val="3804378142"/>
      </p:ext>
    </p:extLst>
  </p:cSld>
  <p:clrMapOvr>
    <a:masterClrMapping/>
  </p:clrMapOvr>
  <p:extLst>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xmlns=""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xmlns=""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xmlns=""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xmlns=""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xmlns=""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xmlns=""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xmlns=""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ARTIFICIAL INTELLIGENCE AND MACHINE LEARNING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OBJECT DETECTION USING DEEP LEARNING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199" y="4470240"/>
            <a:ext cx="3676499" cy="2000548"/>
          </a:xfrm>
          <a:prstGeom prst="rect">
            <a:avLst/>
          </a:prstGeom>
          <a:noFill/>
        </p:spPr>
        <p:txBody>
          <a:bodyPr wrap="square" rtlCol="0">
            <a:spAutoFit/>
          </a:bodyPr>
          <a:lstStyle/>
          <a:p>
            <a:r>
              <a:rPr lang="en-US" sz="2000" b="1" dirty="0"/>
              <a:t>Submitted by: </a:t>
            </a:r>
          </a:p>
          <a:p>
            <a:r>
              <a:rPr lang="en-US" sz="1600" dirty="0" smtClean="0"/>
              <a:t>VAIBHAV SHARMA</a:t>
            </a:r>
            <a:r>
              <a:rPr lang="en-US" sz="1600" dirty="0" smtClean="0"/>
              <a:t> (20BCS6904)</a:t>
            </a:r>
          </a:p>
          <a:p>
            <a:r>
              <a:rPr lang="en-US" sz="1600" dirty="0" smtClean="0"/>
              <a:t>ENDLURU VIGNESH (</a:t>
            </a:r>
            <a:r>
              <a:rPr lang="en-US" sz="1600" dirty="0" smtClean="0"/>
              <a:t>20BCS6891)</a:t>
            </a:r>
          </a:p>
          <a:p>
            <a:r>
              <a:rPr lang="en-US" sz="1600" dirty="0" smtClean="0"/>
              <a:t>KOPULLA PRAKASH (</a:t>
            </a:r>
            <a:r>
              <a:rPr lang="en-US" sz="1600" dirty="0" smtClean="0"/>
              <a:t>21BCS8824)</a:t>
            </a:r>
          </a:p>
          <a:p>
            <a:r>
              <a:rPr lang="en-US" sz="1600" dirty="0" smtClean="0"/>
              <a:t>MARAM LEELA KRISHNA (21BCS8803)</a:t>
            </a:r>
            <a:endParaRPr lang="en-US" sz="1600" dirty="0" smtClean="0"/>
          </a:p>
          <a:p>
            <a:endParaRPr lang="en-US" sz="2000" dirty="0"/>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MR. AMIT GARG </a:t>
            </a:r>
          </a:p>
          <a:p>
            <a:endParaRPr lang="en-US" sz="2000" dirty="0"/>
          </a:p>
        </p:txBody>
      </p:sp>
    </p:spTree>
    <p:extLst>
      <p:ext uri="{BB962C8B-B14F-4D97-AF65-F5344CB8AC3E}">
        <p14:creationId xmlns:p14="http://schemas.microsoft.com/office/powerpoint/2010/main" xmlns="" val="45650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035806B-1964-73FD-7D0B-C4098C990491}"/>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6" name="Picture 5">
            <a:extLst>
              <a:ext uri="{FF2B5EF4-FFF2-40B4-BE49-F238E27FC236}">
                <a16:creationId xmlns:a16="http://schemas.microsoft.com/office/drawing/2014/main" xmlns="" id="{5910C9DC-07BB-7BCE-1722-DC9BE96C4ED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8401" y="1134327"/>
            <a:ext cx="9295197" cy="5404585"/>
          </a:xfrm>
          <a:prstGeom prst="rect">
            <a:avLst/>
          </a:prstGeom>
        </p:spPr>
      </p:pic>
    </p:spTree>
    <p:extLst>
      <p:ext uri="{BB962C8B-B14F-4D97-AF65-F5344CB8AC3E}">
        <p14:creationId xmlns:p14="http://schemas.microsoft.com/office/powerpoint/2010/main" xmlns="" val="176402695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E995110-63FD-4262-8BD3-C8DC5FA9D36F}"/>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xmlns="" id="{45497831-E81E-319F-E5B1-90FEC0B119A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18605" y="913264"/>
            <a:ext cx="8754790" cy="5443086"/>
          </a:xfrm>
          <a:prstGeom prst="rect">
            <a:avLst/>
          </a:prstGeom>
        </p:spPr>
      </p:pic>
    </p:spTree>
    <p:extLst>
      <p:ext uri="{BB962C8B-B14F-4D97-AF65-F5344CB8AC3E}">
        <p14:creationId xmlns:p14="http://schemas.microsoft.com/office/powerpoint/2010/main" xmlns="" val="1578077415"/>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265B3D3-1531-8C1D-E4AD-A8C41E44BF16}"/>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xmlns="" id="{C869C224-BA45-6E3C-F502-B56799392A9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12781" y="1028449"/>
            <a:ext cx="9574571" cy="5510463"/>
          </a:xfrm>
          <a:prstGeom prst="rect">
            <a:avLst/>
          </a:prstGeom>
        </p:spPr>
      </p:pic>
    </p:spTree>
    <p:extLst>
      <p:ext uri="{BB962C8B-B14F-4D97-AF65-F5344CB8AC3E}">
        <p14:creationId xmlns:p14="http://schemas.microsoft.com/office/powerpoint/2010/main" xmlns="" val="992154902"/>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D4BD965-2E75-ED61-2FE3-98A99CE237A0}"/>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xmlns="" id="{1E968753-A932-3556-B5A5-EF85278589C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10657" y="1203157"/>
            <a:ext cx="8570685" cy="5245769"/>
          </a:xfrm>
          <a:prstGeom prst="rect">
            <a:avLst/>
          </a:prstGeom>
        </p:spPr>
      </p:pic>
    </p:spTree>
    <p:extLst>
      <p:ext uri="{BB962C8B-B14F-4D97-AF65-F5344CB8AC3E}">
        <p14:creationId xmlns:p14="http://schemas.microsoft.com/office/powerpoint/2010/main" xmlns="" val="2259198646"/>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Conclusion</a:t>
            </a:r>
          </a:p>
        </p:txBody>
      </p:sp>
      <p:sp>
        <p:nvSpPr>
          <p:cNvPr id="3" name="Content Placeholder 2"/>
          <p:cNvSpPr>
            <a:spLocks noGrp="1"/>
          </p:cNvSpPr>
          <p:nvPr>
            <p:ph idx="1"/>
          </p:nvPr>
        </p:nvSpPr>
        <p:spPr>
          <a:xfrm>
            <a:off x="1107707" y="1898248"/>
            <a:ext cx="10515600" cy="4769603"/>
          </a:xfrm>
        </p:spPr>
        <p:txBody>
          <a:bodyPr/>
          <a:lstStyle/>
          <a:p>
            <a:r>
              <a:rPr lang="en-US" b="0" i="0" dirty="0" smtClean="0">
                <a:solidFill>
                  <a:schemeClr val="tx1">
                    <a:lumMod val="95000"/>
                    <a:lumOff val="5000"/>
                  </a:schemeClr>
                </a:solidFill>
                <a:effectLst/>
              </a:rPr>
              <a:t>Our object detection is based on openCV which resides on the framework of neural networks to correctly detect objects within the frame of view.</a:t>
            </a:r>
          </a:p>
          <a:p>
            <a:r>
              <a:rPr lang="en-US" dirty="0" smtClean="0">
                <a:solidFill>
                  <a:schemeClr val="tx1">
                    <a:lumMod val="95000"/>
                    <a:lumOff val="5000"/>
                  </a:schemeClr>
                </a:solidFill>
              </a:rPr>
              <a:t>The model uses MobileNetSSD pre trained model which is trained on coco dataset containing 91 image labels to recognize the object with satisfactory accuracy and quick speed.</a:t>
            </a:r>
          </a:p>
          <a:p>
            <a:r>
              <a:rPr lang="en-US" b="0" i="0" dirty="0" smtClean="0">
                <a:solidFill>
                  <a:schemeClr val="tx1">
                    <a:lumMod val="95000"/>
                    <a:lumOff val="5000"/>
                  </a:schemeClr>
                </a:solidFill>
                <a:effectLst/>
              </a:rPr>
              <a:t>All the features of detection and recognition of all types of inputs like videos and live inputs are packed in a bundle with the help of tkinter graphical user interface library.</a:t>
            </a:r>
            <a:endParaRPr lang="en-US" b="0" i="0" dirty="0">
              <a:solidFill>
                <a:schemeClr val="tx1">
                  <a:lumMod val="95000"/>
                  <a:lumOff val="5000"/>
                </a:schemeClr>
              </a:solidFill>
              <a:effectLst/>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xmlns="" val="880465665"/>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Future Scope</a:t>
            </a:r>
          </a:p>
        </p:txBody>
      </p:sp>
      <p:sp>
        <p:nvSpPr>
          <p:cNvPr id="3" name="Content Placeholder 2"/>
          <p:cNvSpPr>
            <a:spLocks noGrp="1"/>
          </p:cNvSpPr>
          <p:nvPr>
            <p:ph idx="1"/>
          </p:nvPr>
        </p:nvSpPr>
        <p:spPr>
          <a:xfrm>
            <a:off x="1282791" y="1594632"/>
            <a:ext cx="10515600" cy="4632547"/>
          </a:xfrm>
        </p:spPr>
        <p:txBody>
          <a:bodyPr/>
          <a:lstStyle/>
          <a:p>
            <a:r>
              <a:rPr lang="en-US" dirty="0" smtClean="0"/>
              <a:t>The Project can be further extended to even recognize facial expression like joy, sad and angry.</a:t>
            </a:r>
          </a:p>
          <a:p>
            <a:r>
              <a:rPr lang="en-US" dirty="0" smtClean="0"/>
              <a:t>The project can be developed for images as well to cover all the types of inputs.</a:t>
            </a:r>
          </a:p>
          <a:p>
            <a:r>
              <a:rPr lang="en-US" dirty="0" smtClean="0"/>
              <a:t>It can be used in security systems to avoid breaching and break ins.</a:t>
            </a:r>
          </a:p>
          <a:p>
            <a:r>
              <a:rPr lang="en-US" dirty="0" smtClean="0"/>
              <a:t>It can also be used as an alternative check in system to avoid contactless check in rather than biometric which requires contact.</a:t>
            </a:r>
          </a:p>
          <a:p>
            <a:r>
              <a:rPr lang="en-US" dirty="0" smtClean="0"/>
              <a:t>It can also be used in education filed to train small children and individuals with mental challenges to learn about all the objects </a:t>
            </a:r>
            <a:r>
              <a:rPr lang="en-US" dirty="0" smtClean="0"/>
              <a:t>they see in images, videos and also around them with web cams.</a:t>
            </a:r>
            <a:endParaRPr lang="en-US" dirty="0" smtClean="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xmlns="" val="1952428375"/>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49CD29-6E5D-945F-BAB0-301F5606BBBA}"/>
              </a:ext>
            </a:extLst>
          </p:cNvPr>
          <p:cNvSpPr>
            <a:spLocks noGrp="1"/>
          </p:cNvSpPr>
          <p:nvPr>
            <p:ph type="title"/>
          </p:nvPr>
        </p:nvSpPr>
        <p:spPr>
          <a:xfrm>
            <a:off x="838200" y="365126"/>
            <a:ext cx="10515600" cy="787814"/>
          </a:xfrm>
        </p:spPr>
        <p:txBody>
          <a:bodyPr>
            <a:normAutofit/>
          </a:bodyPr>
          <a:lstStyle/>
          <a:p>
            <a:r>
              <a:rPr lang="en-US" sz="4800" b="1" i="1" dirty="0"/>
              <a:t>References</a:t>
            </a:r>
            <a:endParaRPr lang="en-IN" sz="4800" b="1" i="1" dirty="0"/>
          </a:p>
        </p:txBody>
      </p:sp>
      <p:sp>
        <p:nvSpPr>
          <p:cNvPr id="3" name="Content Placeholder 2">
            <a:extLst>
              <a:ext uri="{FF2B5EF4-FFF2-40B4-BE49-F238E27FC236}">
                <a16:creationId xmlns:a16="http://schemas.microsoft.com/office/drawing/2014/main" xmlns="" id="{69244EBA-580F-4E22-D1F4-50226910FAF5}"/>
              </a:ext>
            </a:extLst>
          </p:cNvPr>
          <p:cNvSpPr>
            <a:spLocks noGrp="1"/>
          </p:cNvSpPr>
          <p:nvPr>
            <p:ph idx="1"/>
          </p:nvPr>
        </p:nvSpPr>
        <p:spPr>
          <a:xfrm>
            <a:off x="838200" y="1041722"/>
            <a:ext cx="10515600" cy="5555847"/>
          </a:xfrm>
        </p:spPr>
        <p:txBody>
          <a:bodyPr>
            <a:normAutofit fontScale="25000" lnSpcReduction="20000"/>
          </a:bodyPr>
          <a:lstStyle/>
          <a:p>
            <a:pPr marL="62865">
              <a:buNone/>
            </a:pPr>
            <a:r>
              <a:rPr lang="en-US" sz="7200" dirty="0">
                <a:effectLst/>
                <a:latin typeface="Times New Roman" panose="02020603050405020304" pitchFamily="18" charset="0"/>
                <a:ea typeface="Times New Roman" panose="02020603050405020304" pitchFamily="18" charset="0"/>
              </a:rPr>
              <a:t>[1] Manjula S, Lakshmi </a:t>
            </a:r>
            <a:r>
              <a:rPr lang="en-US" sz="7200" dirty="0" err="1">
                <a:effectLst/>
                <a:latin typeface="Times New Roman" panose="02020603050405020304" pitchFamily="18" charset="0"/>
                <a:ea typeface="Times New Roman" panose="02020603050405020304" pitchFamily="18" charset="0"/>
              </a:rPr>
              <a:t>Tamilselvan</a:t>
            </a:r>
            <a:r>
              <a:rPr lang="en-US" sz="7200" dirty="0">
                <a:effectLst/>
                <a:latin typeface="Times New Roman" panose="02020603050405020304" pitchFamily="18" charset="0"/>
                <a:ea typeface="Times New Roman" panose="02020603050405020304" pitchFamily="18" charset="0"/>
              </a:rPr>
              <a:t> (2016) A study on object detection.</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[2] Jun Deng, </a:t>
            </a:r>
            <a:r>
              <a:rPr lang="en-US" sz="7200" dirty="0" err="1">
                <a:effectLst/>
                <a:latin typeface="Times New Roman" panose="02020603050405020304" pitchFamily="18" charset="0"/>
                <a:ea typeface="Times New Roman" panose="02020603050405020304" pitchFamily="18" charset="0"/>
              </a:rPr>
              <a:t>Xiaojing</a:t>
            </a:r>
            <a:r>
              <a:rPr lang="en-US" sz="7200" dirty="0">
                <a:effectLst/>
                <a:latin typeface="Times New Roman" panose="02020603050405020304" pitchFamily="18" charset="0"/>
                <a:ea typeface="Times New Roman" panose="02020603050405020304" pitchFamily="18" charset="0"/>
              </a:rPr>
              <a:t> Xuan, </a:t>
            </a:r>
            <a:r>
              <a:rPr lang="en-US" sz="7200" dirty="0" err="1">
                <a:effectLst/>
                <a:latin typeface="Times New Roman" panose="02020603050405020304" pitchFamily="18" charset="0"/>
                <a:ea typeface="Times New Roman" panose="02020603050405020304" pitchFamily="18" charset="0"/>
              </a:rPr>
              <a:t>Weifeng</a:t>
            </a:r>
            <a:r>
              <a:rPr lang="en-US" sz="7200" dirty="0">
                <a:effectLst/>
                <a:latin typeface="Times New Roman" panose="02020603050405020304" pitchFamily="18" charset="0"/>
                <a:ea typeface="Times New Roman" panose="02020603050405020304" pitchFamily="18" charset="0"/>
              </a:rPr>
              <a:t> Wang, Zhao Li, </a:t>
            </a:r>
            <a:r>
              <a:rPr lang="en-US" sz="7200" dirty="0" err="1">
                <a:effectLst/>
                <a:latin typeface="Times New Roman" panose="02020603050405020304" pitchFamily="18" charset="0"/>
                <a:ea typeface="Times New Roman" panose="02020603050405020304" pitchFamily="18" charset="0"/>
              </a:rPr>
              <a:t>Hanwen</a:t>
            </a:r>
            <a:r>
              <a:rPr lang="en-US" sz="7200" dirty="0">
                <a:effectLst/>
                <a:latin typeface="Times New Roman" panose="02020603050405020304" pitchFamily="18" charset="0"/>
                <a:ea typeface="Times New Roman" panose="02020603050405020304" pitchFamily="18" charset="0"/>
              </a:rPr>
              <a:t> Yao, </a:t>
            </a:r>
            <a:r>
              <a:rPr lang="en-US" sz="7200" dirty="0" err="1">
                <a:effectLst/>
                <a:latin typeface="Times New Roman" panose="02020603050405020304" pitchFamily="18" charset="0"/>
                <a:ea typeface="Times New Roman" panose="02020603050405020304" pitchFamily="18" charset="0"/>
              </a:rPr>
              <a:t>Zhiqiang</a:t>
            </a:r>
            <a:r>
              <a:rPr lang="en-US" sz="7200" dirty="0">
                <a:effectLst/>
                <a:latin typeface="Times New Roman" panose="02020603050405020304" pitchFamily="18" charset="0"/>
                <a:ea typeface="Times New Roman" panose="02020603050405020304" pitchFamily="18" charset="0"/>
              </a:rPr>
              <a:t> Wang (2020) A review of research on object               detection based on deep learning.</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[3] Ajeet Ram Pathak, Manjusha Pandey, Siddharth </a:t>
            </a:r>
            <a:r>
              <a:rPr lang="en-US" sz="7200" dirty="0" err="1">
                <a:effectLst/>
                <a:latin typeface="Times New Roman" panose="02020603050405020304" pitchFamily="18" charset="0"/>
                <a:ea typeface="Times New Roman" panose="02020603050405020304" pitchFamily="18" charset="0"/>
              </a:rPr>
              <a:t>Rautaray</a:t>
            </a:r>
            <a:r>
              <a:rPr lang="en-US" sz="7200" dirty="0">
                <a:effectLst/>
                <a:latin typeface="Times New Roman" panose="02020603050405020304" pitchFamily="18" charset="0"/>
                <a:ea typeface="Times New Roman" panose="02020603050405020304" pitchFamily="18" charset="0"/>
              </a:rPr>
              <a:t> (2018) Applications of Deep Learning for object detection.</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[4] Sunil, Gagandeep (2019) Study of object detection methods and applications on digital images.</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[5] Zhong-</a:t>
            </a:r>
            <a:r>
              <a:rPr lang="en-US" sz="7200" dirty="0" err="1">
                <a:effectLst/>
                <a:latin typeface="Times New Roman" panose="02020603050405020304" pitchFamily="18" charset="0"/>
                <a:ea typeface="Times New Roman" panose="02020603050405020304" pitchFamily="18" charset="0"/>
              </a:rPr>
              <a:t>Qiu</a:t>
            </a:r>
            <a:r>
              <a:rPr lang="en-US" sz="7200" dirty="0">
                <a:effectLst/>
                <a:latin typeface="Times New Roman" panose="02020603050405020304" pitchFamily="18" charset="0"/>
                <a:ea typeface="Times New Roman" panose="02020603050405020304" pitchFamily="18" charset="0"/>
              </a:rPr>
              <a:t> Zhao, Shou-</a:t>
            </a:r>
            <a:r>
              <a:rPr lang="en-US" sz="7200" dirty="0" err="1">
                <a:effectLst/>
                <a:latin typeface="Times New Roman" panose="02020603050405020304" pitchFamily="18" charset="0"/>
                <a:ea typeface="Times New Roman" panose="02020603050405020304" pitchFamily="18" charset="0"/>
              </a:rPr>
              <a:t>tao</a:t>
            </a:r>
            <a:r>
              <a:rPr lang="en-US" sz="7200" dirty="0">
                <a:effectLst/>
                <a:latin typeface="Times New Roman" panose="02020603050405020304" pitchFamily="18" charset="0"/>
                <a:ea typeface="Times New Roman" panose="02020603050405020304" pitchFamily="18" charset="0"/>
              </a:rPr>
              <a:t> Xu, </a:t>
            </a:r>
            <a:r>
              <a:rPr lang="en-US" sz="7200" dirty="0" err="1">
                <a:effectLst/>
                <a:latin typeface="Times New Roman" panose="02020603050405020304" pitchFamily="18" charset="0"/>
                <a:ea typeface="Times New Roman" panose="02020603050405020304" pitchFamily="18" charset="0"/>
              </a:rPr>
              <a:t>Xindong</a:t>
            </a:r>
            <a:r>
              <a:rPr lang="en-US" sz="7200" dirty="0">
                <a:effectLst/>
                <a:latin typeface="Times New Roman" panose="02020603050405020304" pitchFamily="18" charset="0"/>
                <a:ea typeface="Times New Roman" panose="02020603050405020304" pitchFamily="18" charset="0"/>
              </a:rPr>
              <a:t> Wu (2017) Object detection with deep learning: A review.</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[6] Jun Wang </a:t>
            </a:r>
            <a:r>
              <a:rPr lang="en-US" sz="7200" dirty="0" err="1">
                <a:effectLst/>
                <a:latin typeface="Times New Roman" panose="02020603050405020304" pitchFamily="18" charset="0"/>
                <a:ea typeface="Times New Roman" panose="02020603050405020304" pitchFamily="18" charset="0"/>
              </a:rPr>
              <a:t>Tingjuan</a:t>
            </a:r>
            <a:r>
              <a:rPr lang="en-US" sz="7200" dirty="0">
                <a:effectLst/>
                <a:latin typeface="Times New Roman" panose="02020603050405020304" pitchFamily="18" charset="0"/>
                <a:ea typeface="Times New Roman" panose="02020603050405020304" pitchFamily="18" charset="0"/>
              </a:rPr>
              <a:t> Zhang, Yong Cheng, </a:t>
            </a:r>
            <a:r>
              <a:rPr lang="en-US" sz="7200" dirty="0" err="1">
                <a:effectLst/>
                <a:latin typeface="Times New Roman" panose="02020603050405020304" pitchFamily="18" charset="0"/>
                <a:ea typeface="Times New Roman" panose="02020603050405020304" pitchFamily="18" charset="0"/>
              </a:rPr>
              <a:t>Najla</a:t>
            </a:r>
            <a:r>
              <a:rPr lang="en-US" sz="7200" dirty="0">
                <a:effectLst/>
                <a:latin typeface="Times New Roman" panose="02020603050405020304" pitchFamily="18" charset="0"/>
                <a:ea typeface="Times New Roman" panose="02020603050405020304" pitchFamily="18" charset="0"/>
              </a:rPr>
              <a:t> Al-</a:t>
            </a:r>
            <a:r>
              <a:rPr lang="en-US" sz="7200" dirty="0" err="1">
                <a:effectLst/>
                <a:latin typeface="Times New Roman" panose="02020603050405020304" pitchFamily="18" charset="0"/>
                <a:ea typeface="Times New Roman" panose="02020603050405020304" pitchFamily="18" charset="0"/>
              </a:rPr>
              <a:t>Nabhan</a:t>
            </a:r>
            <a:r>
              <a:rPr lang="en-US" sz="7200" dirty="0">
                <a:effectLst/>
                <a:latin typeface="Times New Roman" panose="02020603050405020304" pitchFamily="18" charset="0"/>
                <a:ea typeface="Times New Roman" panose="02020603050405020304" pitchFamily="18" charset="0"/>
              </a:rPr>
              <a:t> (2021) Deep Learning for Object detection: A survey.</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[7] </a:t>
            </a:r>
            <a:r>
              <a:rPr lang="en-US" sz="7200" dirty="0" err="1">
                <a:effectLst/>
                <a:latin typeface="Times New Roman" panose="02020603050405020304" pitchFamily="18" charset="0"/>
                <a:ea typeface="Times New Roman" panose="02020603050405020304" pitchFamily="18" charset="0"/>
              </a:rPr>
              <a:t>C.Stauffer</a:t>
            </a:r>
            <a:r>
              <a:rPr lang="en-US" sz="7200" dirty="0">
                <a:effectLst/>
                <a:latin typeface="Times New Roman" panose="02020603050405020304" pitchFamily="18" charset="0"/>
                <a:ea typeface="Times New Roman" panose="02020603050405020304" pitchFamily="18" charset="0"/>
              </a:rPr>
              <a:t> and </a:t>
            </a:r>
            <a:r>
              <a:rPr lang="en-US" sz="7200" dirty="0" err="1">
                <a:effectLst/>
                <a:latin typeface="Times New Roman" panose="02020603050405020304" pitchFamily="18" charset="0"/>
                <a:ea typeface="Times New Roman" panose="02020603050405020304" pitchFamily="18" charset="0"/>
              </a:rPr>
              <a:t>W.Grimson.Adaptive</a:t>
            </a:r>
            <a:r>
              <a:rPr lang="en-US" sz="7200" dirty="0">
                <a:effectLst/>
                <a:latin typeface="Times New Roman" panose="02020603050405020304" pitchFamily="18" charset="0"/>
                <a:ea typeface="Times New Roman" panose="02020603050405020304" pitchFamily="18" charset="0"/>
              </a:rPr>
              <a:t> background mixture models for real-time tracking. Proceedings of IEEE </a:t>
            </a:r>
            <a:r>
              <a:rPr lang="en-US" sz="7200" dirty="0" err="1">
                <a:effectLst/>
                <a:latin typeface="Times New Roman" panose="02020603050405020304" pitchFamily="18" charset="0"/>
                <a:ea typeface="Times New Roman" panose="02020603050405020304" pitchFamily="18" charset="0"/>
              </a:rPr>
              <a:t>Conf.Computer</a:t>
            </a:r>
            <a:r>
              <a:rPr lang="en-US" sz="7200" dirty="0">
                <a:effectLst/>
                <a:latin typeface="Times New Roman" panose="02020603050405020304" pitchFamily="18" charset="0"/>
                <a:ea typeface="Times New Roman" panose="02020603050405020304" pitchFamily="18" charset="0"/>
              </a:rPr>
              <a:t> Vision and pattern Recognition,vol.2,1999, 246-252.</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[8] </a:t>
            </a:r>
            <a:r>
              <a:rPr lang="en-US" sz="7200" dirty="0" err="1">
                <a:effectLst/>
                <a:latin typeface="Times New Roman" panose="02020603050405020304" pitchFamily="18" charset="0"/>
                <a:ea typeface="Times New Roman" panose="02020603050405020304" pitchFamily="18" charset="0"/>
              </a:rPr>
              <a:t>Girshick</a:t>
            </a:r>
            <a:r>
              <a:rPr lang="en-US" sz="7200" dirty="0">
                <a:effectLst/>
                <a:latin typeface="Times New Roman" panose="02020603050405020304" pitchFamily="18" charset="0"/>
                <a:ea typeface="Times New Roman" panose="02020603050405020304" pitchFamily="18" charset="0"/>
              </a:rPr>
              <a:t>, R., Donahue, J., Darrel, </a:t>
            </a:r>
            <a:r>
              <a:rPr lang="en-US" sz="7200" dirty="0" err="1">
                <a:effectLst/>
                <a:latin typeface="Times New Roman" panose="02020603050405020304" pitchFamily="18" charset="0"/>
                <a:ea typeface="Times New Roman" panose="02020603050405020304" pitchFamily="18" charset="0"/>
              </a:rPr>
              <a:t>T.,Malik</a:t>
            </a:r>
            <a:r>
              <a:rPr lang="en-US" sz="7200" dirty="0">
                <a:effectLst/>
                <a:latin typeface="Times New Roman" panose="02020603050405020304" pitchFamily="18" charset="0"/>
                <a:ea typeface="Times New Roman" panose="02020603050405020304" pitchFamily="18" charset="0"/>
              </a:rPr>
              <a:t>, J. Rich Feature Hierarchies for Accurate Object Detection and Semantic Segmentation. In: Computer Vision and Pattern Recognition. Columbus.2014, pp. 580-587.</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[9] Ren, S.Q., He, K.M., </a:t>
            </a:r>
            <a:r>
              <a:rPr lang="en-US" sz="7200" dirty="0" err="1">
                <a:effectLst/>
                <a:latin typeface="Times New Roman" panose="02020603050405020304" pitchFamily="18" charset="0"/>
                <a:ea typeface="Times New Roman" panose="02020603050405020304" pitchFamily="18" charset="0"/>
              </a:rPr>
              <a:t>Girshick</a:t>
            </a:r>
            <a:r>
              <a:rPr lang="en-US" sz="7200" dirty="0">
                <a:effectLst/>
                <a:latin typeface="Times New Roman" panose="02020603050405020304" pitchFamily="18" charset="0"/>
                <a:ea typeface="Times New Roman" panose="02020603050405020304" pitchFamily="18" charset="0"/>
              </a:rPr>
              <a:t>, R., Sun, J. Faster R-CNN: towards real-time object detection with region proposal networks. In: Advances in neural information processing systems. Montreal.2016, pp. 91-99.</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[10] Liu, W., </a:t>
            </a:r>
            <a:r>
              <a:rPr lang="en-US" sz="7200" dirty="0" err="1">
                <a:effectLst/>
                <a:latin typeface="Times New Roman" panose="02020603050405020304" pitchFamily="18" charset="0"/>
                <a:ea typeface="Times New Roman" panose="02020603050405020304" pitchFamily="18" charset="0"/>
              </a:rPr>
              <a:t>Anguelov</a:t>
            </a:r>
            <a:r>
              <a:rPr lang="en-US" sz="7200" dirty="0">
                <a:effectLst/>
                <a:latin typeface="Times New Roman" panose="02020603050405020304" pitchFamily="18" charset="0"/>
                <a:ea typeface="Times New Roman" panose="02020603050405020304" pitchFamily="18" charset="0"/>
              </a:rPr>
              <a:t>, D., Erhan, D., et al. SSD: Single Shot </a:t>
            </a:r>
            <a:r>
              <a:rPr lang="en-US" sz="7200" dirty="0" err="1">
                <a:effectLst/>
                <a:latin typeface="Times New Roman" panose="02020603050405020304" pitchFamily="18" charset="0"/>
                <a:ea typeface="Times New Roman" panose="02020603050405020304" pitchFamily="18" charset="0"/>
              </a:rPr>
              <a:t>MultiBox</a:t>
            </a:r>
            <a:r>
              <a:rPr lang="en-US" sz="7200" dirty="0">
                <a:effectLst/>
                <a:latin typeface="Times New Roman" panose="02020603050405020304" pitchFamily="18" charset="0"/>
                <a:ea typeface="Times New Roman" panose="02020603050405020304" pitchFamily="18" charset="0"/>
              </a:rPr>
              <a:t> Detector. European Conference on Computer Vision, 2016, pp. 21-37.</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[11] Dr. </a:t>
            </a:r>
            <a:r>
              <a:rPr lang="en-US" sz="7200" dirty="0" err="1">
                <a:effectLst/>
                <a:latin typeface="Times New Roman" panose="02020603050405020304" pitchFamily="18" charset="0"/>
                <a:ea typeface="Times New Roman" panose="02020603050405020304" pitchFamily="18" charset="0"/>
              </a:rPr>
              <a:t>Sabeenian</a:t>
            </a:r>
            <a:r>
              <a:rPr lang="en-US" sz="7200" dirty="0">
                <a:effectLst/>
                <a:latin typeface="Times New Roman" panose="02020603050405020304" pitchFamily="18" charset="0"/>
                <a:ea typeface="Times New Roman" panose="02020603050405020304" pitchFamily="18" charset="0"/>
              </a:rPr>
              <a:t> R.S, N </a:t>
            </a:r>
            <a:r>
              <a:rPr lang="en-US" sz="7200" dirty="0" err="1">
                <a:effectLst/>
                <a:latin typeface="Times New Roman" panose="02020603050405020304" pitchFamily="18" charset="0"/>
                <a:ea typeface="Times New Roman" panose="02020603050405020304" pitchFamily="18" charset="0"/>
              </a:rPr>
              <a:t>Deivanai</a:t>
            </a:r>
            <a:r>
              <a:rPr lang="en-US" sz="7200" dirty="0">
                <a:effectLst/>
                <a:latin typeface="Times New Roman" panose="02020603050405020304" pitchFamily="18" charset="0"/>
                <a:ea typeface="Times New Roman" panose="02020603050405020304" pitchFamily="18" charset="0"/>
              </a:rPr>
              <a:t> (2020) Wild animals intrusion detection using deep learning techniques.</a:t>
            </a:r>
            <a:endParaRPr lang="en-IN" sz="7200" dirty="0">
              <a:effectLst/>
              <a:latin typeface="Times New Roman" panose="02020603050405020304" pitchFamily="18" charset="0"/>
              <a:ea typeface="Times New Roman" panose="02020603050405020304" pitchFamily="18" charset="0"/>
            </a:endParaRPr>
          </a:p>
          <a:p>
            <a:pPr marL="62865">
              <a:buNone/>
            </a:pPr>
            <a:r>
              <a:rPr lang="en-US" sz="7200" dirty="0">
                <a:effectLst/>
                <a:latin typeface="Times New Roman" panose="02020603050405020304" pitchFamily="18" charset="0"/>
                <a:ea typeface="Times New Roman" panose="02020603050405020304" pitchFamily="18" charset="0"/>
              </a:rPr>
              <a:t>[12] </a:t>
            </a:r>
            <a:r>
              <a:rPr lang="en-US" sz="7200" dirty="0" err="1">
                <a:effectLst/>
                <a:latin typeface="Times New Roman" panose="02020603050405020304" pitchFamily="18" charset="0"/>
                <a:ea typeface="Times New Roman" panose="02020603050405020304" pitchFamily="18" charset="0"/>
              </a:rPr>
              <a:t>Khyati</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Zalawadia</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Helly</a:t>
            </a:r>
            <a:r>
              <a:rPr lang="en-US" sz="7200" dirty="0">
                <a:effectLst/>
                <a:latin typeface="Times New Roman" panose="02020603050405020304" pitchFamily="18" charset="0"/>
                <a:ea typeface="Times New Roman" panose="02020603050405020304" pitchFamily="18" charset="0"/>
              </a:rPr>
              <a:t> Shah ,Radhika </a:t>
            </a:r>
            <a:r>
              <a:rPr lang="en-US" sz="7200" dirty="0" err="1">
                <a:effectLst/>
                <a:latin typeface="Times New Roman" panose="02020603050405020304" pitchFamily="18" charset="0"/>
                <a:ea typeface="Times New Roman" panose="02020603050405020304" pitchFamily="18" charset="0"/>
              </a:rPr>
              <a:t>Shringarure</a:t>
            </a:r>
            <a:r>
              <a:rPr lang="en-US" sz="7200" dirty="0">
                <a:effectLst/>
                <a:latin typeface="Times New Roman" panose="02020603050405020304" pitchFamily="18" charset="0"/>
                <a:ea typeface="Times New Roman" panose="02020603050405020304" pitchFamily="18" charset="0"/>
              </a:rPr>
              <a:t> (2015) Traffic Detection and Diversion System: Case Study</a:t>
            </a:r>
            <a:endParaRPr lang="en-IN" sz="72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xmlns="" id="{F379E696-2D41-4904-7727-8708BA6998E8}"/>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xmlns="" val="298047264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xmlns="" val="2605982579"/>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355"/>
            <a:ext cx="10515600" cy="915035"/>
          </a:xfrm>
        </p:spPr>
        <p:txBody>
          <a:bodyPr/>
          <a:lstStyle/>
          <a:p>
            <a:r>
              <a:rPr lang="en-US" dirty="0"/>
              <a:t>                   </a:t>
            </a:r>
            <a:r>
              <a:rPr lang="en-US" sz="4800" b="1" i="1" dirty="0"/>
              <a:t>Introduction to Project</a:t>
            </a:r>
            <a:endParaRPr lang="en-US" b="1" i="1" dirty="0"/>
          </a:p>
        </p:txBody>
      </p:sp>
      <p:sp>
        <p:nvSpPr>
          <p:cNvPr id="3" name="Content Placeholder 2"/>
          <p:cNvSpPr>
            <a:spLocks noGrp="1"/>
          </p:cNvSpPr>
          <p:nvPr>
            <p:ph idx="1"/>
          </p:nvPr>
        </p:nvSpPr>
        <p:spPr>
          <a:xfrm>
            <a:off x="838200" y="3865944"/>
            <a:ext cx="10866120" cy="2768199"/>
          </a:xfrm>
        </p:spPr>
        <p:txBody>
          <a:bodyPr>
            <a:normAutofit fontScale="47500" lnSpcReduction="20000"/>
          </a:bodyPr>
          <a:lstStyle/>
          <a:p>
            <a:pPr marL="0" indent="0">
              <a:buNone/>
            </a:pPr>
            <a:r>
              <a:rPr lang="en-US" sz="4400" dirty="0"/>
              <a:t>Object detection using deep learning uses image classification. Image classification is a supervised learning. Image classification </a:t>
            </a:r>
            <a:r>
              <a:rPr lang="en-US" sz="4400" dirty="0" smtClean="0"/>
              <a:t>involves classifying the detected objects based on the </a:t>
            </a:r>
            <a:r>
              <a:rPr lang="en-US" sz="4400" dirty="0"/>
              <a:t>labeled </a:t>
            </a:r>
            <a:r>
              <a:rPr lang="en-US" sz="4400" dirty="0" smtClean="0"/>
              <a:t>classes provided </a:t>
            </a:r>
            <a:r>
              <a:rPr lang="en-US" sz="4400" dirty="0"/>
              <a:t>for particular type of </a:t>
            </a:r>
            <a:r>
              <a:rPr lang="en-US" sz="4400" dirty="0" smtClean="0"/>
              <a:t>objects such </a:t>
            </a:r>
            <a:r>
              <a:rPr lang="en-US" sz="4400" dirty="0"/>
              <a:t>as person, book, mouse, </a:t>
            </a:r>
            <a:r>
              <a:rPr lang="en-US" sz="4400" dirty="0" smtClean="0"/>
              <a:t>some kind </a:t>
            </a:r>
            <a:r>
              <a:rPr lang="en-US" sz="4400" dirty="0"/>
              <a:t>of animals and so on</a:t>
            </a:r>
            <a:r>
              <a:rPr lang="en-US" sz="4400" dirty="0" smtClean="0"/>
              <a:t>.</a:t>
            </a:r>
            <a:endParaRPr lang="en-US" sz="4400" dirty="0"/>
          </a:p>
          <a:p>
            <a:pPr marL="0" indent="0">
              <a:buNone/>
            </a:pPr>
            <a:r>
              <a:rPr lang="en-US" sz="4400" dirty="0" smtClean="0"/>
              <a:t>Object Detection is the science of detecting any object that is present within the provided frame of the field of view of the model.</a:t>
            </a:r>
            <a:endParaRPr lang="en-US" sz="4400" dirty="0"/>
          </a:p>
          <a:p>
            <a:pPr marL="0" indent="0">
              <a:buNone/>
            </a:pPr>
            <a:r>
              <a:rPr lang="en-US" sz="4400" b="0" i="0" dirty="0">
                <a:solidFill>
                  <a:schemeClr val="tx1">
                    <a:lumMod val="95000"/>
                    <a:lumOff val="5000"/>
                  </a:schemeClr>
                </a:solidFill>
                <a:effectLst/>
              </a:rPr>
              <a:t>Object recognition refers to a set of related tasks for </a:t>
            </a:r>
            <a:r>
              <a:rPr lang="en-US" sz="4400" dirty="0">
                <a:solidFill>
                  <a:schemeClr val="tx1">
                    <a:lumMod val="95000"/>
                    <a:lumOff val="5000"/>
                  </a:schemeClr>
                </a:solidFill>
              </a:rPr>
              <a:t>recognizing </a:t>
            </a:r>
            <a:r>
              <a:rPr lang="en-US" sz="4400" b="0" i="0" dirty="0" smtClean="0">
                <a:solidFill>
                  <a:schemeClr val="tx1">
                    <a:lumMod val="95000"/>
                    <a:lumOff val="5000"/>
                  </a:schemeClr>
                </a:solidFill>
                <a:effectLst/>
              </a:rPr>
              <a:t>object or classifying in one of the pre provided labels </a:t>
            </a:r>
            <a:r>
              <a:rPr lang="en-US" sz="4400" b="0" i="0" dirty="0">
                <a:solidFill>
                  <a:schemeClr val="tx1">
                    <a:lumMod val="95000"/>
                    <a:lumOff val="5000"/>
                  </a:schemeClr>
                </a:solidFill>
                <a:effectLst/>
              </a:rPr>
              <a:t>in digital </a:t>
            </a:r>
            <a:r>
              <a:rPr lang="en-US" sz="4400" b="0" i="0" dirty="0" smtClean="0">
                <a:solidFill>
                  <a:schemeClr val="tx1">
                    <a:lumMod val="95000"/>
                    <a:lumOff val="5000"/>
                  </a:schemeClr>
                </a:solidFill>
                <a:effectLst/>
              </a:rPr>
              <a:t>photographs such as images, videos or even live inputs.</a:t>
            </a:r>
            <a:endParaRPr lang="en-US" sz="4400" b="0" i="0" dirty="0">
              <a:solidFill>
                <a:schemeClr val="tx1">
                  <a:lumMod val="95000"/>
                  <a:lumOff val="5000"/>
                </a:schemeClr>
              </a:solidFill>
              <a:effectLst/>
            </a:endParaRPr>
          </a:p>
          <a:p>
            <a:pPr marL="0" indent="0">
              <a:buNone/>
            </a:pPr>
            <a:r>
              <a:rPr lang="en-US" dirty="0"/>
              <a:t>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dirty="0"/>
          </a:p>
        </p:txBody>
      </p:sp>
      <p:pic>
        <p:nvPicPr>
          <p:cNvPr id="6" name="Picture 5">
            <a:extLst>
              <a:ext uri="{FF2B5EF4-FFF2-40B4-BE49-F238E27FC236}">
                <a16:creationId xmlns:a16="http://schemas.microsoft.com/office/drawing/2014/main" xmlns="" id="{100CD946-9553-85BD-059E-FE6DE4C8E45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21934" y="1096966"/>
            <a:ext cx="5139160" cy="2740258"/>
          </a:xfrm>
          <a:prstGeom prst="rect">
            <a:avLst/>
          </a:prstGeom>
        </p:spPr>
      </p:pic>
    </p:spTree>
    <p:extLst>
      <p:ext uri="{BB962C8B-B14F-4D97-AF65-F5344CB8AC3E}">
        <p14:creationId xmlns:p14="http://schemas.microsoft.com/office/powerpoint/2010/main" xmlns="" val="340101276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74A27E-9BB9-9B69-B160-F062B8FF27EA}"/>
              </a:ext>
            </a:extLst>
          </p:cNvPr>
          <p:cNvSpPr>
            <a:spLocks noGrp="1"/>
          </p:cNvSpPr>
          <p:nvPr>
            <p:ph idx="1"/>
          </p:nvPr>
        </p:nvSpPr>
        <p:spPr/>
        <p:txBody>
          <a:bodyPr/>
          <a:lstStyle/>
          <a:p>
            <a:pPr marL="0" indent="0">
              <a:buNone/>
            </a:pPr>
            <a:r>
              <a:rPr lang="en-US" i="0" dirty="0">
                <a:solidFill>
                  <a:schemeClr val="tx1">
                    <a:lumMod val="95000"/>
                    <a:lumOff val="5000"/>
                  </a:schemeClr>
                </a:solidFill>
                <a:effectLst/>
              </a:rPr>
              <a:t>Image classification </a:t>
            </a:r>
            <a:r>
              <a:rPr lang="en-US" dirty="0">
                <a:solidFill>
                  <a:schemeClr val="tx1">
                    <a:lumMod val="95000"/>
                    <a:lumOff val="5000"/>
                  </a:schemeClr>
                </a:solidFill>
              </a:rPr>
              <a:t>a</a:t>
            </a:r>
            <a:r>
              <a:rPr lang="en-US" i="0" dirty="0">
                <a:solidFill>
                  <a:schemeClr val="tx1">
                    <a:lumMod val="95000"/>
                    <a:lumOff val="5000"/>
                  </a:schemeClr>
                </a:solidFill>
                <a:effectLst/>
              </a:rPr>
              <a:t>lgorithms generates a set of object classes present in the image.</a:t>
            </a:r>
            <a:r>
              <a:rPr lang="en-US" b="1" i="0" dirty="0">
                <a:solidFill>
                  <a:srgbClr val="555555"/>
                </a:solidFill>
                <a:effectLst/>
                <a:latin typeface="Helvetica Neue"/>
              </a:rPr>
              <a:t> </a:t>
            </a:r>
            <a:r>
              <a:rPr lang="en-US" i="0" dirty="0">
                <a:solidFill>
                  <a:schemeClr val="tx1">
                    <a:lumMod val="95000"/>
                    <a:lumOff val="5000"/>
                  </a:schemeClr>
                </a:solidFill>
                <a:effectLst/>
              </a:rPr>
              <a:t>Object detection algorithms generates a set of object classes present in the image with an axis-aligned box </a:t>
            </a:r>
            <a:r>
              <a:rPr lang="en-US" dirty="0">
                <a:solidFill>
                  <a:schemeClr val="tx1">
                    <a:lumMod val="95000"/>
                    <a:lumOff val="5000"/>
                  </a:schemeClr>
                </a:solidFill>
              </a:rPr>
              <a:t>specifying</a:t>
            </a:r>
            <a:r>
              <a:rPr lang="en-US" i="0" dirty="0">
                <a:solidFill>
                  <a:schemeClr val="tx1">
                    <a:lumMod val="95000"/>
                    <a:lumOff val="5000"/>
                  </a:schemeClr>
                </a:solidFill>
                <a:effectLst/>
              </a:rPr>
              <a:t> the location and scale of each instance of each object class.</a:t>
            </a:r>
            <a:r>
              <a:rPr lang="en-US" b="0" i="0" dirty="0">
                <a:solidFill>
                  <a:srgbClr val="555555"/>
                </a:solidFill>
                <a:effectLst/>
                <a:latin typeface="Helvetica Neue"/>
              </a:rPr>
              <a:t> </a:t>
            </a:r>
            <a:r>
              <a:rPr lang="en-US" b="0" i="0" dirty="0">
                <a:solidFill>
                  <a:schemeClr val="tx1">
                    <a:lumMod val="95000"/>
                    <a:lumOff val="5000"/>
                  </a:schemeClr>
                </a:solidFill>
                <a:effectLst/>
              </a:rPr>
              <a:t>The efficiency of a model on image classification is gauged using the mean classification error throughout the predicted class labels.</a:t>
            </a:r>
          </a:p>
          <a:p>
            <a:pPr marL="0" indent="0">
              <a:buNone/>
            </a:pPr>
            <a:endParaRPr lang="en-US" dirty="0">
              <a:solidFill>
                <a:schemeClr val="tx1">
                  <a:lumMod val="95000"/>
                  <a:lumOff val="5000"/>
                </a:schemeClr>
              </a:solidFill>
            </a:endParaRPr>
          </a:p>
          <a:p>
            <a:pPr marL="0" indent="0">
              <a:buNone/>
            </a:pPr>
            <a:r>
              <a:rPr lang="en-US" i="0" dirty="0">
                <a:solidFill>
                  <a:schemeClr val="tx1">
                    <a:lumMod val="95000"/>
                    <a:lumOff val="5000"/>
                  </a:schemeClr>
                </a:solidFill>
                <a:effectLst/>
              </a:rPr>
              <a:t>This is brief about object detection. Let’s discuss more…</a:t>
            </a:r>
          </a:p>
          <a:p>
            <a:pPr marL="0" indent="0">
              <a:buNone/>
            </a:pPr>
            <a:endParaRPr lang="en-US" dirty="0">
              <a:solidFill>
                <a:schemeClr val="tx1">
                  <a:lumMod val="95000"/>
                  <a:lumOff val="5000"/>
                </a:schemeClr>
              </a:solidFill>
            </a:endParaRPr>
          </a:p>
          <a:p>
            <a:pPr marL="0" indent="0">
              <a:buNone/>
            </a:pPr>
            <a:endParaRPr lang="en-US" i="0" dirty="0">
              <a:solidFill>
                <a:schemeClr val="tx1">
                  <a:lumMod val="95000"/>
                  <a:lumOff val="5000"/>
                </a:schemeClr>
              </a:solidFill>
              <a:effectLst/>
            </a:endParaRPr>
          </a:p>
          <a:p>
            <a:pPr marL="0" indent="0">
              <a:buNone/>
            </a:pPr>
            <a:endParaRPr lang="en-US" i="0" dirty="0">
              <a:solidFill>
                <a:schemeClr val="tx1">
                  <a:lumMod val="95000"/>
                  <a:lumOff val="5000"/>
                </a:schemeClr>
              </a:solidFill>
              <a:effectLst/>
            </a:endParaRPr>
          </a:p>
          <a:p>
            <a:pPr marL="0" indent="0">
              <a:buNone/>
            </a:pPr>
            <a:endParaRPr lang="en-IN" dirty="0"/>
          </a:p>
        </p:txBody>
      </p:sp>
      <p:sp>
        <p:nvSpPr>
          <p:cNvPr id="4" name="Slide Number Placeholder 3">
            <a:extLst>
              <a:ext uri="{FF2B5EF4-FFF2-40B4-BE49-F238E27FC236}">
                <a16:creationId xmlns:a16="http://schemas.microsoft.com/office/drawing/2014/main" xmlns="" id="{E800D3BC-8033-2560-C2BB-A142221074BE}"/>
              </a:ext>
            </a:extLst>
          </p:cNvPr>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xmlns="" val="3206999317"/>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800" b="1" i="1" dirty="0"/>
              <a:t>Problem Formulation</a:t>
            </a:r>
          </a:p>
        </p:txBody>
      </p:sp>
      <p:sp>
        <p:nvSpPr>
          <p:cNvPr id="3" name="Content Placeholder 2"/>
          <p:cNvSpPr>
            <a:spLocks noGrp="1"/>
          </p:cNvSpPr>
          <p:nvPr>
            <p:ph idx="1"/>
          </p:nvPr>
        </p:nvSpPr>
        <p:spPr>
          <a:xfrm>
            <a:off x="815050" y="992247"/>
            <a:ext cx="10515600" cy="4351338"/>
          </a:xfrm>
        </p:spPr>
        <p:txBody>
          <a:bodyPr/>
          <a:lstStyle/>
          <a:p>
            <a:pPr marL="514350" indent="-514350">
              <a:buFont typeface="+mj-lt"/>
              <a:buAutoNum type="arabicPeriod"/>
            </a:pPr>
            <a:r>
              <a:rPr lang="en-US" dirty="0" smtClean="0">
                <a:solidFill>
                  <a:schemeClr val="tx1">
                    <a:lumMod val="95000"/>
                    <a:lumOff val="5000"/>
                  </a:schemeClr>
                </a:solidFill>
              </a:rPr>
              <a:t>What amount of significant objects are present inside a given input? (Object Detection)</a:t>
            </a:r>
          </a:p>
          <a:p>
            <a:pPr marL="514350" indent="-514350">
              <a:buFont typeface="+mj-lt"/>
              <a:buAutoNum type="arabicPeriod"/>
            </a:pPr>
            <a:r>
              <a:rPr lang="en-US" dirty="0" smtClean="0">
                <a:solidFill>
                  <a:schemeClr val="tx1">
                    <a:lumMod val="95000"/>
                    <a:lumOff val="5000"/>
                  </a:schemeClr>
                </a:solidFill>
              </a:rPr>
              <a:t>Where in the input are the detected images located? (Object Detection)</a:t>
            </a:r>
          </a:p>
          <a:p>
            <a:pPr marL="514350" indent="-514350">
              <a:buFont typeface="+mj-lt"/>
              <a:buAutoNum type="arabicPeriod"/>
            </a:pPr>
            <a:r>
              <a:rPr lang="en-US" dirty="0" smtClean="0">
                <a:solidFill>
                  <a:schemeClr val="tx1">
                    <a:lumMod val="95000"/>
                    <a:lumOff val="5000"/>
                  </a:schemeClr>
                </a:solidFill>
              </a:rPr>
              <a:t>What classes do the following objects belongs to and how closely it resembles the labeled class? (Object Recognition)</a:t>
            </a:r>
            <a:endParaRPr lang="en-US"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pic>
        <p:nvPicPr>
          <p:cNvPr id="6" name="Picture 5">
            <a:extLst>
              <a:ext uri="{FF2B5EF4-FFF2-40B4-BE49-F238E27FC236}">
                <a16:creationId xmlns:a16="http://schemas.microsoft.com/office/drawing/2014/main" xmlns="" id="{BB071EA3-A506-9942-E317-1365FC85175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33525" y="3866999"/>
            <a:ext cx="9124950" cy="2991001"/>
          </a:xfrm>
          <a:prstGeom prst="rect">
            <a:avLst/>
          </a:prstGeom>
        </p:spPr>
      </p:pic>
    </p:spTree>
    <p:extLst>
      <p:ext uri="{BB962C8B-B14F-4D97-AF65-F5344CB8AC3E}">
        <p14:creationId xmlns:p14="http://schemas.microsoft.com/office/powerpoint/2010/main" xmlns="" val="4093034545"/>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249"/>
            <a:ext cx="10515600" cy="1325563"/>
          </a:xfrm>
        </p:spPr>
        <p:txBody>
          <a:bodyPr>
            <a:normAutofit/>
          </a:bodyPr>
          <a:lstStyle/>
          <a:p>
            <a:r>
              <a:rPr lang="en-US" sz="4800" b="1" i="1" dirty="0"/>
              <a:t>Objectives of the Work</a:t>
            </a:r>
          </a:p>
        </p:txBody>
      </p:sp>
      <p:sp>
        <p:nvSpPr>
          <p:cNvPr id="3" name="Content Placeholder 2"/>
          <p:cNvSpPr>
            <a:spLocks noGrp="1"/>
          </p:cNvSpPr>
          <p:nvPr>
            <p:ph idx="1"/>
          </p:nvPr>
        </p:nvSpPr>
        <p:spPr>
          <a:xfrm>
            <a:off x="1071034" y="1640932"/>
            <a:ext cx="10515600" cy="4933488"/>
          </a:xfrm>
        </p:spPr>
        <p:txBody>
          <a:bodyPr/>
          <a:lstStyle/>
          <a:p>
            <a:pPr marL="514350" indent="-514350">
              <a:buFont typeface="+mj-lt"/>
              <a:buAutoNum type="arabicPeriod"/>
            </a:pPr>
            <a:r>
              <a:rPr lang="en-US" dirty="0" smtClean="0">
                <a:solidFill>
                  <a:schemeClr val="tx1">
                    <a:lumMod val="95000"/>
                    <a:lumOff val="5000"/>
                  </a:schemeClr>
                </a:solidFill>
              </a:rPr>
              <a:t>To find all the objects present inside a given input whether it is images, video or even live inputs from web cams and </a:t>
            </a:r>
            <a:r>
              <a:rPr lang="en-US" dirty="0" err="1" smtClean="0">
                <a:solidFill>
                  <a:schemeClr val="tx1">
                    <a:lumMod val="95000"/>
                    <a:lumOff val="5000"/>
                  </a:schemeClr>
                </a:solidFill>
              </a:rPr>
              <a:t>cctv</a:t>
            </a:r>
            <a:r>
              <a:rPr lang="en-US" dirty="0" smtClean="0">
                <a:solidFill>
                  <a:schemeClr val="tx1">
                    <a:lumMod val="95000"/>
                    <a:lumOff val="5000"/>
                  </a:schemeClr>
                </a:solidFill>
              </a:rPr>
              <a:t>.</a:t>
            </a:r>
          </a:p>
          <a:p>
            <a:pPr marL="514350" indent="-514350">
              <a:buFont typeface="+mj-lt"/>
              <a:buAutoNum type="arabicPeriod"/>
            </a:pPr>
            <a:r>
              <a:rPr lang="en-US" i="0" dirty="0" smtClean="0">
                <a:solidFill>
                  <a:schemeClr val="tx1">
                    <a:lumMod val="95000"/>
                    <a:lumOff val="5000"/>
                  </a:schemeClr>
                </a:solidFill>
                <a:effectLst/>
              </a:rPr>
              <a:t>To correctly determine and detect the location of objects crossing a certain threshold of significance (size relative to other objects) in the inputs.</a:t>
            </a:r>
          </a:p>
          <a:p>
            <a:pPr marL="514350" indent="-514350">
              <a:buFont typeface="+mj-lt"/>
              <a:buAutoNum type="arabicPeriod"/>
            </a:pPr>
            <a:r>
              <a:rPr lang="en-US" dirty="0" smtClean="0">
                <a:solidFill>
                  <a:schemeClr val="tx1">
                    <a:lumMod val="95000"/>
                    <a:lumOff val="5000"/>
                  </a:schemeClr>
                </a:solidFill>
              </a:rPr>
              <a:t>To recognize the objects detected in the frame accurately determining its class from the set of given labeled classes.</a:t>
            </a:r>
          </a:p>
          <a:p>
            <a:pPr marL="514350" indent="-514350">
              <a:buFont typeface="+mj-lt"/>
              <a:buAutoNum type="arabicPeriod"/>
            </a:pPr>
            <a:r>
              <a:rPr lang="en-US" i="0" dirty="0" smtClean="0">
                <a:solidFill>
                  <a:schemeClr val="tx1">
                    <a:lumMod val="95000"/>
                    <a:lumOff val="5000"/>
                  </a:schemeClr>
                </a:solidFill>
                <a:effectLst/>
              </a:rPr>
              <a:t>Finally, to build a working application of the entire set of recognizing all kinds of inputs whether pre defined such as videos or live feed from web cam with Graphical user interface to make it easy to navigate and control the working.</a:t>
            </a:r>
            <a:endParaRPr lang="en-US" i="0" dirty="0">
              <a:solidFill>
                <a:schemeClr val="tx1">
                  <a:lumMod val="95000"/>
                  <a:lumOff val="5000"/>
                </a:schemeClr>
              </a:solidFill>
              <a:effectLst/>
            </a:endParaRPr>
          </a:p>
          <a:p>
            <a:pPr marL="514350" indent="-514350">
              <a:buFont typeface="+mj-lt"/>
              <a:buAutoNum type="arabicPeriod"/>
            </a:pPr>
            <a:endParaRPr lang="en-US"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xmlns="" val="474965306"/>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t>Methodology used</a:t>
            </a:r>
          </a:p>
        </p:txBody>
      </p:sp>
      <p:sp>
        <p:nvSpPr>
          <p:cNvPr id="3" name="Content Placeholder 2"/>
          <p:cNvSpPr>
            <a:spLocks noGrp="1"/>
          </p:cNvSpPr>
          <p:nvPr>
            <p:ph idx="1"/>
          </p:nvPr>
        </p:nvSpPr>
        <p:spPr>
          <a:xfrm>
            <a:off x="949805" y="1661709"/>
            <a:ext cx="10515600" cy="5028457"/>
          </a:xfrm>
        </p:spPr>
        <p:txBody>
          <a:bodyPr>
            <a:normAutofit/>
          </a:bodyPr>
          <a:lstStyle/>
          <a:p>
            <a:r>
              <a:rPr lang="en-US" dirty="0"/>
              <a:t>This object detection model </a:t>
            </a:r>
            <a:r>
              <a:rPr lang="en-US" dirty="0" smtClean="0"/>
              <a:t>uses </a:t>
            </a:r>
            <a:r>
              <a:rPr lang="en-US" i="0" dirty="0" smtClean="0">
                <a:solidFill>
                  <a:schemeClr val="tx1">
                    <a:lumMod val="95000"/>
                    <a:lumOff val="5000"/>
                  </a:schemeClr>
                </a:solidFill>
                <a:effectLst/>
              </a:rPr>
              <a:t>deep learning particularly Convolutional neural networks (Cnn’s) for training with the help of a python library known as Open </a:t>
            </a:r>
            <a:r>
              <a:rPr lang="en-US" i="0" dirty="0" err="1" smtClean="0">
                <a:solidFill>
                  <a:schemeClr val="tx1">
                    <a:lumMod val="95000"/>
                    <a:lumOff val="5000"/>
                  </a:schemeClr>
                </a:solidFill>
                <a:effectLst/>
              </a:rPr>
              <a:t>ComputerVision</a:t>
            </a:r>
            <a:r>
              <a:rPr lang="en-US" i="0" dirty="0" smtClean="0">
                <a:solidFill>
                  <a:schemeClr val="tx1">
                    <a:lumMod val="95000"/>
                    <a:lumOff val="5000"/>
                  </a:schemeClr>
                </a:solidFill>
                <a:effectLst/>
              </a:rPr>
              <a:t> known as OpenCV which is based on Deep Neural Networks(DNN).</a:t>
            </a:r>
          </a:p>
          <a:p>
            <a:r>
              <a:rPr lang="en-US" dirty="0" smtClean="0">
                <a:solidFill>
                  <a:schemeClr val="tx1">
                    <a:lumMod val="95000"/>
                    <a:lumOff val="5000"/>
                  </a:schemeClr>
                </a:solidFill>
              </a:rPr>
              <a:t> </a:t>
            </a:r>
            <a:r>
              <a:rPr lang="en-US" dirty="0" smtClean="0">
                <a:solidFill>
                  <a:schemeClr val="tx1">
                    <a:lumMod val="95000"/>
                    <a:lumOff val="5000"/>
                  </a:schemeClr>
                </a:solidFill>
              </a:rPr>
              <a:t>The model constructed form the library works by resizing the inputs converting the inputs into feature vectors with the help of </a:t>
            </a:r>
            <a:r>
              <a:rPr lang="en-US" dirty="0" err="1" smtClean="0">
                <a:solidFill>
                  <a:schemeClr val="tx1">
                    <a:lumMod val="95000"/>
                    <a:lumOff val="5000"/>
                  </a:schemeClr>
                </a:solidFill>
              </a:rPr>
              <a:t>numpy</a:t>
            </a:r>
            <a:r>
              <a:rPr lang="en-US" dirty="0" smtClean="0">
                <a:solidFill>
                  <a:schemeClr val="tx1">
                    <a:lumMod val="95000"/>
                    <a:lumOff val="5000"/>
                  </a:schemeClr>
                </a:solidFill>
              </a:rPr>
              <a:t> arrays which then are matched with labeled classes to recognize the inputs.</a:t>
            </a:r>
          </a:p>
          <a:p>
            <a:r>
              <a:rPr lang="en-US" dirty="0" smtClean="0">
                <a:solidFill>
                  <a:schemeClr val="tx1">
                    <a:lumMod val="95000"/>
                    <a:lumOff val="5000"/>
                  </a:schemeClr>
                </a:solidFill>
              </a:rPr>
              <a:t>For this project we have used MobileNetSSD pre trained model with coco dataset containing 91 labels on which the model has been trained. </a:t>
            </a:r>
            <a:endParaRPr lang="en-US" i="0" dirty="0">
              <a:solidFill>
                <a:schemeClr val="tx1">
                  <a:lumMod val="95000"/>
                  <a:lumOff val="5000"/>
                </a:schemeClr>
              </a:solidFill>
              <a:effectLst/>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xmlns="" val="2285240125"/>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20295DB-BF0D-141D-959E-8EC9C410C794}"/>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5" name="Picture 4" descr="High-level-diagram-of-SSD-16-for-generic-object-detection.ppm"/>
          <p:cNvPicPr>
            <a:picLocks noChangeAspect="1"/>
          </p:cNvPicPr>
          <p:nvPr/>
        </p:nvPicPr>
        <p:blipFill>
          <a:blip r:embed="rId2"/>
          <a:stretch>
            <a:fillRect/>
          </a:stretch>
        </p:blipFill>
        <p:spPr>
          <a:xfrm>
            <a:off x="1527858" y="902825"/>
            <a:ext cx="9051402" cy="5119751"/>
          </a:xfrm>
          <a:prstGeom prst="rect">
            <a:avLst/>
          </a:prstGeom>
        </p:spPr>
      </p:pic>
    </p:spTree>
    <p:extLst>
      <p:ext uri="{BB962C8B-B14F-4D97-AF65-F5344CB8AC3E}">
        <p14:creationId xmlns:p14="http://schemas.microsoft.com/office/powerpoint/2010/main" xmlns="" val="1023998592"/>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3A77207-9CE4-526F-95BE-5FB21684CD31}"/>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6" name="Picture 5">
            <a:extLst>
              <a:ext uri="{FF2B5EF4-FFF2-40B4-BE49-F238E27FC236}">
                <a16:creationId xmlns:a16="http://schemas.microsoft.com/office/drawing/2014/main" xmlns="" id="{F9070FC5-7935-737D-8BB3-E5A7C7A17F4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55546" y="903320"/>
            <a:ext cx="8567600" cy="5635592"/>
          </a:xfrm>
          <a:prstGeom prst="rect">
            <a:avLst/>
          </a:prstGeom>
        </p:spPr>
      </p:pic>
    </p:spTree>
    <p:extLst>
      <p:ext uri="{BB962C8B-B14F-4D97-AF65-F5344CB8AC3E}">
        <p14:creationId xmlns:p14="http://schemas.microsoft.com/office/powerpoint/2010/main" xmlns="" val="2263624859"/>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6332</TotalTime>
  <Words>1102</Words>
  <Application>Microsoft Office PowerPoint</Application>
  <PresentationFormat>Custom</PresentationFormat>
  <Paragraphs>85</Paragraphs>
  <Slides>16</Slides>
  <Notes>0</Notes>
  <HiddenSlides>0</HiddenSlides>
  <MMClips>0</MMClip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1_Office Theme</vt:lpstr>
      <vt:lpstr>2_Office Theme</vt:lpstr>
      <vt:lpstr>Contents Slide Master</vt:lpstr>
      <vt:lpstr>Slide 1</vt:lpstr>
      <vt:lpstr>Outline</vt:lpstr>
      <vt:lpstr>                   Introduction to Project</vt:lpstr>
      <vt:lpstr>Slide 4</vt:lpstr>
      <vt:lpstr>Problem Formulation</vt:lpstr>
      <vt:lpstr>Objectives of the Work</vt:lpstr>
      <vt:lpstr>Methodology used</vt:lpstr>
      <vt:lpstr>Slide 8</vt:lpstr>
      <vt:lpstr>Slide 9</vt:lpstr>
      <vt:lpstr>Slide 10</vt:lpstr>
      <vt:lpstr>Slide 11</vt:lpstr>
      <vt:lpstr>Slide 12</vt:lpstr>
      <vt:lpstr>Slide 13</vt:lpstr>
      <vt:lpstr>Conclusion</vt:lpstr>
      <vt:lpstr>Future Scope</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DELL</cp:lastModifiedBy>
  <cp:revision>503</cp:revision>
  <dcterms:created xsi:type="dcterms:W3CDTF">2019-01-09T10:33:58Z</dcterms:created>
  <dcterms:modified xsi:type="dcterms:W3CDTF">2022-05-19T06:58:59Z</dcterms:modified>
</cp:coreProperties>
</file>